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7" r:id="rId2"/>
    <p:sldId id="259" r:id="rId3"/>
    <p:sldId id="263" r:id="rId4"/>
    <p:sldId id="260" r:id="rId5"/>
    <p:sldId id="258" r:id="rId6"/>
    <p:sldId id="264" r:id="rId7"/>
  </p:sldIdLst>
  <p:sldSz cx="9144000" cy="6858000" type="screen4x3"/>
  <p:notesSz cx="6858000" cy="9144000"/>
  <p:embeddedFontLst>
    <p:embeddedFont>
      <p:font typeface="Calibri" pitchFamily="34" charset="0"/>
      <p:regular r:id="rId10"/>
      <p:bold r:id="rId11"/>
      <p:italic r:id="rId12"/>
      <p:boldItalic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2D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9" autoAdjust="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8454B0-F9E3-441C-9362-D304C07C04AF}" type="datetimeFigureOut">
              <a:rPr lang="en-CA" smtClean="0"/>
              <a:pPr/>
              <a:t>22/04/2014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0A9B68-FF4D-421F-BC9A-A0DFE5DA6CEC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6905088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14AD9F-599A-499B-8D7C-3DB317C0D9BC}" type="datetimeFigureOut">
              <a:rPr lang="en-CA" smtClean="0"/>
              <a:pPr/>
              <a:t>22/04/2014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9990C9-368F-497A-A3D8-24D43594D782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6722225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990C9-368F-497A-A3D8-24D43594D782}" type="slidenum">
              <a:rPr lang="en-CA" smtClean="0"/>
              <a:pPr/>
              <a:t>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A1DEF-107C-42DD-9D23-D1933790AEF6}" type="datetimeFigureOut">
              <a:rPr lang="en-CA" smtClean="0"/>
              <a:pPr/>
              <a:t>22/04/2014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9A7EB-EF92-4BB6-B13F-A02462F2268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A1DEF-107C-42DD-9D23-D1933790AEF6}" type="datetimeFigureOut">
              <a:rPr lang="en-CA" smtClean="0"/>
              <a:pPr/>
              <a:t>22/04/2014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9A7EB-EF92-4BB6-B13F-A02462F2268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A1DEF-107C-42DD-9D23-D1933790AEF6}" type="datetimeFigureOut">
              <a:rPr lang="en-CA" smtClean="0"/>
              <a:pPr/>
              <a:t>22/04/2014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9A7EB-EF92-4BB6-B13F-A02462F2268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A1DEF-107C-42DD-9D23-D1933790AEF6}" type="datetimeFigureOut">
              <a:rPr lang="en-CA" smtClean="0"/>
              <a:pPr/>
              <a:t>22/04/2014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9A7EB-EF92-4BB6-B13F-A02462F2268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A1DEF-107C-42DD-9D23-D1933790AEF6}" type="datetimeFigureOut">
              <a:rPr lang="en-CA" smtClean="0"/>
              <a:pPr/>
              <a:t>22/04/2014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9A7EB-EF92-4BB6-B13F-A02462F2268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A1DEF-107C-42DD-9D23-D1933790AEF6}" type="datetimeFigureOut">
              <a:rPr lang="en-CA" smtClean="0"/>
              <a:pPr/>
              <a:t>22/04/2014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9A7EB-EF92-4BB6-B13F-A02462F2268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A1DEF-107C-42DD-9D23-D1933790AEF6}" type="datetimeFigureOut">
              <a:rPr lang="en-CA" smtClean="0"/>
              <a:pPr/>
              <a:t>22/04/2014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9A7EB-EF92-4BB6-B13F-A02462F2268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A1DEF-107C-42DD-9D23-D1933790AEF6}" type="datetimeFigureOut">
              <a:rPr lang="en-CA" smtClean="0"/>
              <a:pPr/>
              <a:t>22/04/2014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9A7EB-EF92-4BB6-B13F-A02462F2268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A1DEF-107C-42DD-9D23-D1933790AEF6}" type="datetimeFigureOut">
              <a:rPr lang="en-CA" smtClean="0"/>
              <a:pPr/>
              <a:t>22/04/2014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9A7EB-EF92-4BB6-B13F-A02462F2268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A1DEF-107C-42DD-9D23-D1933790AEF6}" type="datetimeFigureOut">
              <a:rPr lang="en-CA" smtClean="0"/>
              <a:pPr/>
              <a:t>22/04/2014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9A7EB-EF92-4BB6-B13F-A02462F2268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A1DEF-107C-42DD-9D23-D1933790AEF6}" type="datetimeFigureOut">
              <a:rPr lang="en-CA" smtClean="0"/>
              <a:pPr/>
              <a:t>22/04/2014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9A7EB-EF92-4BB6-B13F-A02462F2268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5A1DEF-107C-42DD-9D23-D1933790AEF6}" type="datetimeFigureOut">
              <a:rPr lang="en-CA" smtClean="0"/>
              <a:pPr/>
              <a:t>22/04/2014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49A7EB-EF92-4BB6-B13F-A02462F2268D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eliza.mckight@ubishops.ca" TargetMode="External"/><Relationship Id="rId2" Type="http://schemas.openxmlformats.org/officeDocument/2006/relationships/hyperlink" Target="mailto:dbromby@ubishops.c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1331640" y="2132856"/>
            <a:ext cx="6096000" cy="36256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http://www.ubishops.ca/fileadmin/bishops_documents/about_bu/logos/BU-logo-purple-lowres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764704"/>
            <a:ext cx="273630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1331640" y="692696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>
                <a:solidFill>
                  <a:srgbClr val="4F2D7F"/>
                </a:solidFill>
              </a:rPr>
              <a:t>Information Literacy at</a:t>
            </a:r>
            <a:endParaRPr lang="en-CA" sz="2400" dirty="0">
              <a:solidFill>
                <a:srgbClr val="4F2D7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48064" y="1700808"/>
            <a:ext cx="30243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 err="1" smtClean="0">
                <a:solidFill>
                  <a:srgbClr val="4F2D7F"/>
                </a:solidFill>
              </a:rPr>
              <a:t>Sherbrooke</a:t>
            </a:r>
            <a:r>
              <a:rPr lang="en-CA" sz="1400" dirty="0" smtClean="0">
                <a:solidFill>
                  <a:srgbClr val="4F2D7F"/>
                </a:solidFill>
              </a:rPr>
              <a:t>, Québec, Canada</a:t>
            </a:r>
            <a:endParaRPr lang="en-CA" sz="1400" dirty="0">
              <a:solidFill>
                <a:srgbClr val="4F2D7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96136" y="5733256"/>
            <a:ext cx="18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 smtClean="0">
                <a:solidFill>
                  <a:srgbClr val="4F2D7F"/>
                </a:solidFill>
              </a:rPr>
              <a:t>Eliza McKnight </a:t>
            </a:r>
          </a:p>
          <a:p>
            <a:r>
              <a:rPr lang="en-CA" sz="1600" dirty="0" smtClean="0">
                <a:solidFill>
                  <a:srgbClr val="4F2D7F"/>
                </a:solidFill>
              </a:rPr>
              <a:t>Daniel Bromby</a:t>
            </a:r>
            <a:endParaRPr lang="en-CA" sz="1600" dirty="0">
              <a:solidFill>
                <a:srgbClr val="4F2D7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152128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4F2D7F"/>
                </a:solidFill>
              </a:rPr>
              <a:t>Bishop’s  University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Information Literacy and Critical Thinking (ILT)</a:t>
            </a:r>
            <a:endParaRPr lang="en-C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>
            <a:normAutofit fontScale="55000" lnSpcReduction="20000"/>
          </a:bodyPr>
          <a:lstStyle/>
          <a:p>
            <a:endParaRPr lang="en-CA" sz="2700" dirty="0" smtClean="0"/>
          </a:p>
          <a:p>
            <a:r>
              <a:rPr lang="en-CA" sz="4900" dirty="0" smtClean="0"/>
              <a:t>Quick Facts about Bishop’s (founded in 1843) </a:t>
            </a:r>
          </a:p>
          <a:p>
            <a:pPr lvl="1"/>
            <a:r>
              <a:rPr lang="en-CA" sz="3400" dirty="0" smtClean="0"/>
              <a:t>Small liberal arts college (primarily undergraduate).</a:t>
            </a:r>
          </a:p>
          <a:p>
            <a:pPr lvl="1"/>
            <a:r>
              <a:rPr lang="en-CA" sz="3400" dirty="0" smtClean="0"/>
              <a:t>Roughly 110 faculty; 5 professional librarians.</a:t>
            </a:r>
          </a:p>
          <a:p>
            <a:pPr lvl="1"/>
            <a:r>
              <a:rPr lang="en-CA" sz="3400" dirty="0" smtClean="0"/>
              <a:t>One of only 3 English Universities in Québec.</a:t>
            </a:r>
          </a:p>
          <a:p>
            <a:r>
              <a:rPr lang="en-CA" sz="4900" dirty="0" smtClean="0"/>
              <a:t>History of I.L. at Bishop’s</a:t>
            </a:r>
          </a:p>
          <a:p>
            <a:pPr lvl="1">
              <a:lnSpc>
                <a:spcPct val="90000"/>
              </a:lnSpc>
            </a:pPr>
            <a:r>
              <a:rPr lang="en-CA" sz="3400" dirty="0" smtClean="0"/>
              <a:t>Traditional specialized instruction sessions</a:t>
            </a:r>
          </a:p>
          <a:p>
            <a:pPr lvl="1">
              <a:lnSpc>
                <a:spcPct val="90000"/>
              </a:lnSpc>
            </a:pPr>
            <a:r>
              <a:rPr lang="en-CA" sz="3400" dirty="0" smtClean="0"/>
              <a:t>1-credit Lab.  ILT:  Information Literacy and Critical thinking.</a:t>
            </a:r>
          </a:p>
          <a:p>
            <a:pPr lvl="2">
              <a:lnSpc>
                <a:spcPct val="90000"/>
              </a:lnSpc>
              <a:buNone/>
            </a:pPr>
            <a:r>
              <a:rPr lang="en-CA" sz="3400" dirty="0" smtClean="0"/>
              <a:t>Key to success:</a:t>
            </a:r>
          </a:p>
          <a:p>
            <a:pPr lvl="2">
              <a:lnSpc>
                <a:spcPct val="90000"/>
              </a:lnSpc>
            </a:pPr>
            <a:r>
              <a:rPr lang="en-CA" sz="3400" dirty="0" smtClean="0"/>
              <a:t>Buy-in from the professors. They are our biggest advocates!</a:t>
            </a:r>
          </a:p>
          <a:p>
            <a:pPr lvl="2">
              <a:lnSpc>
                <a:spcPct val="90000"/>
              </a:lnSpc>
            </a:pPr>
            <a:r>
              <a:rPr lang="en-CA" sz="3400" dirty="0" smtClean="0"/>
              <a:t>Regular contact with academic Deans</a:t>
            </a:r>
          </a:p>
          <a:p>
            <a:pPr lvl="2">
              <a:lnSpc>
                <a:spcPct val="90000"/>
              </a:lnSpc>
              <a:buNone/>
            </a:pPr>
            <a:endParaRPr lang="en-CA" dirty="0" smtClean="0"/>
          </a:p>
          <a:p>
            <a:pPr lvl="2">
              <a:lnSpc>
                <a:spcPct val="90000"/>
              </a:lnSpc>
              <a:buNone/>
            </a:pPr>
            <a:endParaRPr lang="en-CA" sz="2000" dirty="0" smtClean="0"/>
          </a:p>
          <a:p>
            <a:pPr lvl="2">
              <a:lnSpc>
                <a:spcPct val="90000"/>
              </a:lnSpc>
              <a:buNone/>
            </a:pPr>
            <a:r>
              <a:rPr lang="en-CA" sz="2000" dirty="0" smtClean="0"/>
              <a:t>	</a:t>
            </a:r>
          </a:p>
          <a:p>
            <a:pPr>
              <a:buNone/>
            </a:pP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sz="4000" dirty="0" smtClean="0"/>
              <a:t>Making it mandatory! </a:t>
            </a:r>
            <a:r>
              <a:rPr lang="en-CA" sz="3100" dirty="0" smtClean="0"/>
              <a:t>Embedded since fall 2006</a:t>
            </a:r>
            <a:endParaRPr lang="en-CA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sz="2700" dirty="0" smtClean="0"/>
              <a:t>Departments of:</a:t>
            </a:r>
          </a:p>
          <a:p>
            <a:pPr lvl="2">
              <a:spcBef>
                <a:spcPts val="0"/>
              </a:spcBef>
              <a:buNone/>
            </a:pPr>
            <a:endParaRPr lang="en-CA" dirty="0" smtClean="0"/>
          </a:p>
          <a:p>
            <a:pPr lvl="2">
              <a:spcBef>
                <a:spcPts val="0"/>
              </a:spcBef>
            </a:pPr>
            <a:r>
              <a:rPr lang="en-CA" dirty="0" smtClean="0"/>
              <a:t>Education (+/- 110 students/year – fall semester only)</a:t>
            </a:r>
          </a:p>
          <a:p>
            <a:pPr lvl="2">
              <a:spcBef>
                <a:spcPts val="0"/>
              </a:spcBef>
              <a:buNone/>
            </a:pPr>
            <a:endParaRPr lang="en-CA" dirty="0" smtClean="0"/>
          </a:p>
          <a:p>
            <a:pPr lvl="2">
              <a:spcBef>
                <a:spcPts val="0"/>
              </a:spcBef>
            </a:pPr>
            <a:r>
              <a:rPr lang="en-CA" dirty="0" smtClean="0"/>
              <a:t>Business (+/- 150 students/year – fall &amp;winter semesters)</a:t>
            </a:r>
          </a:p>
          <a:p>
            <a:pPr lvl="2">
              <a:spcBef>
                <a:spcPts val="0"/>
              </a:spcBef>
            </a:pPr>
            <a:endParaRPr lang="en-CA" b="1" dirty="0" smtClean="0"/>
          </a:p>
          <a:p>
            <a:pPr lvl="2">
              <a:spcBef>
                <a:spcPts val="0"/>
              </a:spcBef>
              <a:buNone/>
            </a:pPr>
            <a:r>
              <a:rPr lang="en-CA" dirty="0" smtClean="0"/>
              <a:t>Growth since…</a:t>
            </a:r>
          </a:p>
          <a:p>
            <a:pPr lvl="2">
              <a:spcBef>
                <a:spcPts val="0"/>
              </a:spcBef>
            </a:pPr>
            <a:endParaRPr lang="en-CA" b="1" dirty="0" smtClean="0"/>
          </a:p>
          <a:p>
            <a:pPr lvl="2">
              <a:spcBef>
                <a:spcPts val="0"/>
              </a:spcBef>
            </a:pPr>
            <a:r>
              <a:rPr lang="en-CA" dirty="0" smtClean="0"/>
              <a:t>2009: History. Modern languages</a:t>
            </a:r>
          </a:p>
          <a:p>
            <a:pPr lvl="2">
              <a:spcBef>
                <a:spcPts val="0"/>
              </a:spcBef>
              <a:buNone/>
            </a:pPr>
            <a:endParaRPr lang="en-CA" dirty="0" smtClean="0"/>
          </a:p>
          <a:p>
            <a:pPr lvl="2">
              <a:spcBef>
                <a:spcPts val="0"/>
              </a:spcBef>
            </a:pPr>
            <a:r>
              <a:rPr lang="en-CA" dirty="0" smtClean="0"/>
              <a:t>2011: Sociology, Geography?</a:t>
            </a:r>
          </a:p>
          <a:p>
            <a:endParaRPr lang="en-CA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600" dirty="0" smtClean="0"/>
              <a:t>Human Resources…making it work….</a:t>
            </a:r>
            <a:endParaRPr lang="en-C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sz="2900" dirty="0" smtClean="0"/>
              <a:t>Workload  </a:t>
            </a:r>
          </a:p>
          <a:p>
            <a:pPr lvl="1"/>
            <a:r>
              <a:rPr lang="en-CA" sz="2600" dirty="0" smtClean="0"/>
              <a:t>Teaching 3 sections (30-40 students each) at 12 hours per semester has been manageable with the appropriate support from management. </a:t>
            </a:r>
          </a:p>
          <a:p>
            <a:r>
              <a:rPr lang="en-CA" sz="2900" dirty="0" smtClean="0"/>
              <a:t>Support from management </a:t>
            </a:r>
          </a:p>
          <a:p>
            <a:pPr lvl="1"/>
            <a:r>
              <a:rPr lang="en-CA" sz="2600" dirty="0" smtClean="0"/>
              <a:t>This is a key element as certain other duties needed to been given lower priority for all this to be possible </a:t>
            </a:r>
          </a:p>
          <a:p>
            <a:r>
              <a:rPr lang="en-CA" sz="2900" dirty="0" smtClean="0"/>
              <a:t>Union issues</a:t>
            </a:r>
          </a:p>
          <a:p>
            <a:pPr lvl="1"/>
            <a:r>
              <a:rPr lang="en-CA" sz="2600" dirty="0" smtClean="0"/>
              <a:t>Ensure that instructing for-credit courses fits our job descriptions</a:t>
            </a:r>
          </a:p>
          <a:p>
            <a:r>
              <a:rPr lang="en-CA" sz="2900" dirty="0" smtClean="0"/>
              <a:t>Victims of our own success?  </a:t>
            </a:r>
          </a:p>
          <a:p>
            <a:pPr lvl="1"/>
            <a:r>
              <a:rPr lang="en-CA" sz="2600" dirty="0" smtClean="0"/>
              <a:t>We must be careful not to spread ourselves too thin.</a:t>
            </a:r>
          </a:p>
          <a:p>
            <a:endParaRPr lang="en-CA" sz="27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Evolution of IL Lab at Bishop’s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CA" sz="3900" dirty="0" smtClean="0"/>
              <a:t>Increased Collaboration</a:t>
            </a:r>
          </a:p>
          <a:p>
            <a:pPr lvl="1"/>
            <a:r>
              <a:rPr lang="en-CA" sz="3100" dirty="0" smtClean="0"/>
              <a:t>Increased collaboration at Bishop’s has meant that Librarians are more embedded within the various departments</a:t>
            </a:r>
          </a:p>
          <a:p>
            <a:pPr lvl="1"/>
            <a:r>
              <a:rPr lang="en-CA" sz="3100" dirty="0" smtClean="0"/>
              <a:t>At the start of the program we thought we were sufficiently embedded but out of necessity and in order to remain relevant it had to become an ongoing process</a:t>
            </a:r>
          </a:p>
          <a:p>
            <a:r>
              <a:rPr lang="en-CA" sz="3500" dirty="0" smtClean="0"/>
              <a:t>Time Frame</a:t>
            </a:r>
          </a:p>
          <a:p>
            <a:pPr lvl="1"/>
            <a:r>
              <a:rPr lang="en-CA" sz="3100" dirty="0" smtClean="0"/>
              <a:t>Now taught 2hours/week for 6 weeks so that students have been exposed to content knowledge required by midterm time</a:t>
            </a:r>
          </a:p>
          <a:p>
            <a:r>
              <a:rPr lang="en-CA" sz="3500" dirty="0" smtClean="0"/>
              <a:t>Labs due by the end of class</a:t>
            </a:r>
          </a:p>
          <a:p>
            <a:pPr lvl="1"/>
            <a:r>
              <a:rPr lang="en-CA" sz="3100" dirty="0" smtClean="0"/>
              <a:t>Lecture/Demonstrate for the 1</a:t>
            </a:r>
            <a:r>
              <a:rPr lang="en-CA" sz="3100" baseline="30000" dirty="0" smtClean="0"/>
              <a:t>st</a:t>
            </a:r>
            <a:r>
              <a:rPr lang="en-CA" sz="3100" dirty="0" smtClean="0"/>
              <a:t> hour of class; 2</a:t>
            </a:r>
            <a:r>
              <a:rPr lang="en-CA" sz="3100" baseline="30000" dirty="0" smtClean="0"/>
              <a:t>nd</a:t>
            </a:r>
            <a:r>
              <a:rPr lang="en-CA" sz="3100" dirty="0" smtClean="0"/>
              <a:t> hour of class students complete a lab assignment</a:t>
            </a:r>
          </a:p>
          <a:p>
            <a:pPr lvl="1">
              <a:buNone/>
            </a:pPr>
            <a:endParaRPr lang="en-CA" dirty="0" smtClean="0"/>
          </a:p>
          <a:p>
            <a:pPr lvl="1">
              <a:buNone/>
            </a:pPr>
            <a:endParaRPr lang="en-CA" dirty="0" smtClean="0"/>
          </a:p>
          <a:p>
            <a:pPr lvl="1">
              <a:buNone/>
            </a:pPr>
            <a:endParaRPr lang="en-CA" dirty="0" smtClean="0"/>
          </a:p>
          <a:p>
            <a:pPr lvl="1"/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Questions?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941168"/>
            <a:ext cx="8229600" cy="1184995"/>
          </a:xfrm>
        </p:spPr>
        <p:txBody>
          <a:bodyPr/>
          <a:lstStyle/>
          <a:p>
            <a:pPr algn="r">
              <a:buNone/>
            </a:pPr>
            <a:endParaRPr lang="en-CA" sz="2000" dirty="0" smtClean="0"/>
          </a:p>
          <a:p>
            <a:pPr algn="r">
              <a:buNone/>
            </a:pPr>
            <a:r>
              <a:rPr lang="en-CA" sz="2000" dirty="0" smtClean="0"/>
              <a:t>Daniel Bromby: </a:t>
            </a:r>
            <a:r>
              <a:rPr lang="en-CA" sz="2000" dirty="0" err="1" smtClean="0">
                <a:hlinkClick r:id="rId2"/>
              </a:rPr>
              <a:t>daniel.bromby@ubishops.ca</a:t>
            </a:r>
            <a:endParaRPr lang="en-CA" sz="2000" dirty="0" smtClean="0"/>
          </a:p>
          <a:p>
            <a:pPr algn="r">
              <a:buNone/>
            </a:pPr>
            <a:r>
              <a:rPr lang="en-CA" sz="2000" dirty="0" smtClean="0"/>
              <a:t>Eliza McKnight: </a:t>
            </a:r>
            <a:r>
              <a:rPr lang="en-CA" sz="2000" dirty="0" err="1" smtClean="0">
                <a:hlinkClick r:id="rId3"/>
              </a:rPr>
              <a:t>eliza.mckight@ubishops.ca</a:t>
            </a:r>
            <a:endParaRPr lang="en-CA" sz="2000" dirty="0" smtClean="0"/>
          </a:p>
          <a:p>
            <a:pPr>
              <a:buNone/>
            </a:pPr>
            <a:endParaRPr lang="en-CA" dirty="0" smtClean="0"/>
          </a:p>
          <a:p>
            <a:pPr>
              <a:buNone/>
            </a:pPr>
            <a:endParaRPr lang="en-CA" dirty="0"/>
          </a:p>
        </p:txBody>
      </p:sp>
      <p:pic>
        <p:nvPicPr>
          <p:cNvPr id="6" name="Picture 5" descr="library-edite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1490896"/>
            <a:ext cx="7034028" cy="36662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88024" y="4293096"/>
            <a:ext cx="3312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rgbClr val="4F2D7F"/>
                </a:solidFill>
              </a:rPr>
              <a:t>John Bassett Memorial Library</a:t>
            </a:r>
          </a:p>
          <a:p>
            <a:r>
              <a:rPr lang="en-CA" dirty="0" smtClean="0">
                <a:solidFill>
                  <a:srgbClr val="4F2D7F"/>
                </a:solidFill>
              </a:rPr>
              <a:t>Bishop’s University</a:t>
            </a:r>
          </a:p>
          <a:p>
            <a:r>
              <a:rPr lang="en-CA" dirty="0" err="1" smtClean="0">
                <a:solidFill>
                  <a:srgbClr val="4F2D7F"/>
                </a:solidFill>
              </a:rPr>
              <a:t>Sherbrooke</a:t>
            </a:r>
            <a:r>
              <a:rPr lang="en-CA" dirty="0" smtClean="0">
                <a:solidFill>
                  <a:srgbClr val="4F2D7F"/>
                </a:solidFill>
              </a:rPr>
              <a:t>, Québec, Canada</a:t>
            </a:r>
            <a:endParaRPr lang="en-CA" dirty="0">
              <a:solidFill>
                <a:srgbClr val="4F2D7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</TotalTime>
  <Words>334</Words>
  <Application>Microsoft Office PowerPoint</Application>
  <PresentationFormat>On-screen Show (4:3)</PresentationFormat>
  <Paragraphs>58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PowerPoint Presentation</vt:lpstr>
      <vt:lpstr>Bishop’s  University Information Literacy and Critical Thinking (ILT)</vt:lpstr>
      <vt:lpstr>Making it mandatory! Embedded since fall 2006</vt:lpstr>
      <vt:lpstr>Human Resources…making it work….</vt:lpstr>
      <vt:lpstr>Evolution of IL Lab at Bishop’s</vt:lpstr>
      <vt:lpstr>Questions?</vt:lpstr>
    </vt:vector>
  </TitlesOfParts>
  <Company>Bishop's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John Bassett Memorial Library, Bishop’s University: Sherbrooke Quebec</dc:title>
  <dc:creator>itstech</dc:creator>
  <cp:lastModifiedBy>itsconsult</cp:lastModifiedBy>
  <cp:revision>43</cp:revision>
  <dcterms:created xsi:type="dcterms:W3CDTF">2011-03-14T13:28:58Z</dcterms:created>
  <dcterms:modified xsi:type="dcterms:W3CDTF">2014-04-22T14:25:41Z</dcterms:modified>
</cp:coreProperties>
</file>